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0" d="100"/>
          <a:sy n="70" d="100"/>
        </p:scale>
        <p:origin x="774" y="11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9/18/2022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9/18/2022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9/18/2022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9/18/2022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7" Type="http://schemas.openxmlformats.org/officeDocument/2006/relationships/hyperlink" Target="https://github.com/Asias-ara/NGP_TermProject" TargetMode="External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84.png"/><Relationship Id="rId7" Type="http://schemas.openxmlformats.org/officeDocument/2006/relationships/image" Target="../media/image88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7.png"/><Relationship Id="rId11" Type="http://schemas.openxmlformats.org/officeDocument/2006/relationships/image" Target="../media/image90.png"/><Relationship Id="rId5" Type="http://schemas.openxmlformats.org/officeDocument/2006/relationships/image" Target="../media/image86.png"/><Relationship Id="rId10" Type="http://schemas.openxmlformats.org/officeDocument/2006/relationships/image" Target="../media/image89.png"/><Relationship Id="rId4" Type="http://schemas.openxmlformats.org/officeDocument/2006/relationships/image" Target="../media/image85.png"/><Relationship Id="rId9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7" Type="http://schemas.openxmlformats.org/officeDocument/2006/relationships/hyperlink" Target="https://www.youtube.com/watch?v=fxH1n6ZDOX8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youtube.com/watch?v=TY211GPtiLI" TargetMode="Externa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slide" Target="slide12.xml"/><Relationship Id="rId3" Type="http://schemas.openxmlformats.org/officeDocument/2006/relationships/image" Target="../media/image13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slide" Target="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slide" Target="slide3.xml"/><Relationship Id="rId15" Type="http://schemas.openxmlformats.org/officeDocument/2006/relationships/image" Target="../media/image22.png"/><Relationship Id="rId10" Type="http://schemas.openxmlformats.org/officeDocument/2006/relationships/image" Target="../media/image18.png"/><Relationship Id="rId4" Type="http://schemas.openxmlformats.org/officeDocument/2006/relationships/slide" Target="slide10.xml"/><Relationship Id="rId9" Type="http://schemas.openxmlformats.org/officeDocument/2006/relationships/image" Target="../media/image17.png"/><Relationship Id="rId14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QtUVavobUL8" TargetMode="External"/><Relationship Id="rId3" Type="http://schemas.openxmlformats.org/officeDocument/2006/relationships/image" Target="../media/image24.png"/><Relationship Id="rId7" Type="http://schemas.openxmlformats.org/officeDocument/2006/relationships/hyperlink" Target="https://github.com/hjs0913/SSU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png"/><Relationship Id="rId3" Type="http://schemas.openxmlformats.org/officeDocument/2006/relationships/image" Target="../media/image25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7.png"/><Relationship Id="rId3" Type="http://schemas.openxmlformats.org/officeDocument/2006/relationships/image" Target="../media/image23.png"/><Relationship Id="rId7" Type="http://schemas.openxmlformats.org/officeDocument/2006/relationships/image" Target="../media/image41.png"/><Relationship Id="rId12" Type="http://schemas.openxmlformats.org/officeDocument/2006/relationships/image" Target="../media/image46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25.png"/><Relationship Id="rId9" Type="http://schemas.openxmlformats.org/officeDocument/2006/relationships/image" Target="../media/image43.png"/><Relationship Id="rId14" Type="http://schemas.openxmlformats.org/officeDocument/2006/relationships/image" Target="../media/image4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58.png"/><Relationship Id="rId3" Type="http://schemas.openxmlformats.org/officeDocument/2006/relationships/image" Target="../media/image50.png"/><Relationship Id="rId7" Type="http://schemas.openxmlformats.org/officeDocument/2006/relationships/image" Target="../media/image23.png"/><Relationship Id="rId12" Type="http://schemas.openxmlformats.org/officeDocument/2006/relationships/image" Target="../media/image57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11" Type="http://schemas.openxmlformats.org/officeDocument/2006/relationships/image" Target="../media/image56.png"/><Relationship Id="rId5" Type="http://schemas.openxmlformats.org/officeDocument/2006/relationships/image" Target="../media/image52.png"/><Relationship Id="rId10" Type="http://schemas.openxmlformats.org/officeDocument/2006/relationships/image" Target="../media/image55.png"/><Relationship Id="rId4" Type="http://schemas.openxmlformats.org/officeDocument/2006/relationships/image" Target="../media/image51.png"/><Relationship Id="rId9" Type="http://schemas.openxmlformats.org/officeDocument/2006/relationships/image" Target="../media/image5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hyperlink" Target="https://github.com/Asias-ara/2021-2GameServer-TermProject" TargetMode="External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4.png"/><Relationship Id="rId7" Type="http://schemas.openxmlformats.org/officeDocument/2006/relationships/image" Target="../media/image66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5" Type="http://schemas.openxmlformats.org/officeDocument/2006/relationships/image" Target="../media/image25.png"/><Relationship Id="rId10" Type="http://schemas.openxmlformats.org/officeDocument/2006/relationships/image" Target="../media/image69.png"/><Relationship Id="rId4" Type="http://schemas.openxmlformats.org/officeDocument/2006/relationships/image" Target="../media/image61.png"/><Relationship Id="rId9" Type="http://schemas.openxmlformats.org/officeDocument/2006/relationships/image" Target="../media/image6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25.png"/><Relationship Id="rId7" Type="http://schemas.openxmlformats.org/officeDocument/2006/relationships/image" Target="../media/image73.png"/><Relationship Id="rId12" Type="http://schemas.openxmlformats.org/officeDocument/2006/relationships/image" Target="../media/image78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2.png"/><Relationship Id="rId11" Type="http://schemas.openxmlformats.org/officeDocument/2006/relationships/image" Target="../media/image77.png"/><Relationship Id="rId5" Type="http://schemas.openxmlformats.org/officeDocument/2006/relationships/image" Target="../media/image71.png"/><Relationship Id="rId10" Type="http://schemas.openxmlformats.org/officeDocument/2006/relationships/image" Target="../media/image76.png"/><Relationship Id="rId4" Type="http://schemas.openxmlformats.org/officeDocument/2006/relationships/image" Target="../media/image70.png"/><Relationship Id="rId9" Type="http://schemas.openxmlformats.org/officeDocument/2006/relationships/image" Target="../media/image7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00068" y="340321"/>
            <a:ext cx="8132305" cy="98792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289477" y="1356981"/>
            <a:ext cx="3512095" cy="190338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91494" y="1696854"/>
            <a:ext cx="3424815" cy="4566421"/>
            <a:chOff x="891494" y="1696854"/>
            <a:chExt cx="3424815" cy="4566421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1494" y="1696854"/>
              <a:ext cx="3424815" cy="4566421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398521" y="3623798"/>
            <a:ext cx="12499629" cy="2966372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388967" y="2959878"/>
            <a:ext cx="5837297" cy="68867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01366" y="6309931"/>
            <a:ext cx="1920798" cy="103723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02135" y="7232420"/>
            <a:ext cx="1449966" cy="263139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91494" y="1441596"/>
            <a:ext cx="16907278" cy="95505"/>
            <a:chOff x="891494" y="1441596"/>
            <a:chExt cx="16907278" cy="9550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0800000">
              <a:off x="891494" y="1441596"/>
              <a:ext cx="16907278" cy="95505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379030" y="7232420"/>
            <a:ext cx="2024870" cy="2193109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555906" y="7232420"/>
            <a:ext cx="1751290" cy="1930223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732842" y="7232420"/>
            <a:ext cx="2547356" cy="149193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436127" y="7194056"/>
            <a:ext cx="1852895" cy="95505"/>
            <a:chOff x="5436127" y="7194056"/>
            <a:chExt cx="1852895" cy="9550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10800000">
              <a:off x="5436127" y="7194056"/>
              <a:ext cx="1852895" cy="9550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59207" y="7194056"/>
            <a:ext cx="1852895" cy="95505"/>
            <a:chOff x="1259207" y="7194056"/>
            <a:chExt cx="1852895" cy="9550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10800000">
              <a:off x="1259207" y="7194056"/>
              <a:ext cx="1852895" cy="9550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613047" y="7194056"/>
            <a:ext cx="1852895" cy="95505"/>
            <a:chOff x="9613047" y="7194056"/>
            <a:chExt cx="1852895" cy="9550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10800000">
              <a:off x="9613047" y="7194056"/>
              <a:ext cx="1852895" cy="9550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789967" y="7194056"/>
            <a:ext cx="1852895" cy="95505"/>
            <a:chOff x="13789967" y="7194056"/>
            <a:chExt cx="1852895" cy="95505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10800000">
              <a:off x="13789967" y="7194056"/>
              <a:ext cx="1852895" cy="9550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3233464" y="-888303"/>
            <a:ext cx="15740207" cy="1440458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142857" y="2013794"/>
            <a:ext cx="8619048" cy="7901339"/>
            <a:chOff x="9142857" y="2013794"/>
            <a:chExt cx="8619048" cy="790133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42857" y="2013794"/>
              <a:ext cx="8619048" cy="790133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362192" y="-150761"/>
            <a:ext cx="2052918" cy="1733356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2790" y="172117"/>
            <a:ext cx="12718368" cy="195513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53939" y="1869108"/>
            <a:ext cx="17777836" cy="95505"/>
            <a:chOff x="253939" y="1869108"/>
            <a:chExt cx="17777836" cy="9550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253939" y="1869108"/>
              <a:ext cx="17777836" cy="95505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7F8A871E-52B9-F87E-8BD2-EDD4F1E377A6}"/>
              </a:ext>
            </a:extLst>
          </p:cNvPr>
          <p:cNvSpPr txBox="1"/>
          <p:nvPr/>
        </p:nvSpPr>
        <p:spPr>
          <a:xfrm>
            <a:off x="2362200" y="9029700"/>
            <a:ext cx="609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hlinkClick r:id="rId7"/>
              </a:rPr>
              <a:t>https://github.com/Asias-ara/NGP_TermProject</a:t>
            </a:r>
            <a:endParaRPr lang="ko-KR" altLang="en-US" sz="24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44616" y="1407038"/>
            <a:ext cx="3959003" cy="90679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410394" y="2117300"/>
            <a:ext cx="6372346" cy="5274133"/>
            <a:chOff x="1410394" y="2117300"/>
            <a:chExt cx="6372346" cy="527413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10394" y="2117300"/>
              <a:ext cx="6372346" cy="5274133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32234" y="7515534"/>
            <a:ext cx="7503425" cy="2703606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893433" y="1421413"/>
            <a:ext cx="4062879" cy="79250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626487" y="2117300"/>
            <a:ext cx="5336583" cy="5274133"/>
            <a:chOff x="10626487" y="2117300"/>
            <a:chExt cx="5336583" cy="527413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626487" y="2117300"/>
              <a:ext cx="5336583" cy="5274133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342956" y="7297590"/>
            <a:ext cx="7628206" cy="182555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6362192" y="-150761"/>
            <a:ext cx="2052918" cy="173335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53939" y="1262710"/>
            <a:ext cx="17777836" cy="95505"/>
            <a:chOff x="253939" y="1262710"/>
            <a:chExt cx="17777836" cy="9550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0800000">
              <a:off x="253939" y="1262710"/>
              <a:ext cx="17777836" cy="95505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0733" y="320647"/>
            <a:ext cx="5418577" cy="1039254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342953" y="9165887"/>
            <a:ext cx="7702796" cy="927606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53939" y="1262710"/>
            <a:ext cx="17777836" cy="95505"/>
            <a:chOff x="253939" y="1262710"/>
            <a:chExt cx="17777836" cy="9550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253939" y="1262710"/>
              <a:ext cx="17777836" cy="9550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0733" y="313514"/>
            <a:ext cx="5609416" cy="122325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85369" y="1713670"/>
            <a:ext cx="7671241" cy="840126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85369" y="3937357"/>
            <a:ext cx="8085641" cy="84012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6DECA57-6181-35D7-7BE2-1D7629D460AE}"/>
              </a:ext>
            </a:extLst>
          </p:cNvPr>
          <p:cNvSpPr txBox="1"/>
          <p:nvPr/>
        </p:nvSpPr>
        <p:spPr>
          <a:xfrm>
            <a:off x="294553" y="2539856"/>
            <a:ext cx="79023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hlinkClick r:id="rId6"/>
              </a:rPr>
              <a:t>https://www.youtube.com/watch?v=TY211GPtiLI</a:t>
            </a:r>
            <a:endParaRPr lang="en-US" altLang="ko-KR" sz="2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43CE89-685D-EC3B-B0CD-E82B8AC8BF4A}"/>
              </a:ext>
            </a:extLst>
          </p:cNvPr>
          <p:cNvSpPr txBox="1"/>
          <p:nvPr/>
        </p:nvSpPr>
        <p:spPr>
          <a:xfrm>
            <a:off x="349475" y="4811484"/>
            <a:ext cx="79023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hlinkClick r:id="rId7"/>
              </a:rPr>
              <a:t>https://www.youtube.com/watch?v=fxH1n6ZDOX8</a:t>
            </a:r>
            <a:r>
              <a:rPr lang="en-US" altLang="ko-KR" sz="2800" dirty="0"/>
              <a:t> </a:t>
            </a:r>
            <a:endParaRPr lang="ko-KR" altLang="en-US" sz="28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645241" y="2247893"/>
            <a:ext cx="6577957" cy="3482427"/>
            <a:chOff x="9645241" y="2247893"/>
            <a:chExt cx="6577957" cy="3482427"/>
          </a:xfrm>
        </p:grpSpPr>
        <p:pic>
          <p:nvPicPr>
            <p:cNvPr id="3" name="Object 2">
              <a:hlinkClick r:id="rId2" action="ppaction://hlinksldjump"/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645241" y="2247893"/>
              <a:ext cx="6577957" cy="348242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062517" y="6384632"/>
            <a:ext cx="6577957" cy="3482427"/>
            <a:chOff x="2062517" y="6384632"/>
            <a:chExt cx="6577957" cy="3482427"/>
          </a:xfrm>
        </p:grpSpPr>
        <p:pic>
          <p:nvPicPr>
            <p:cNvPr id="6" name="Object 5">
              <a:hlinkClick r:id="rId4" action="ppaction://hlinksldjump"/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62517" y="6384632"/>
              <a:ext cx="6577957" cy="348242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062517" y="2247893"/>
            <a:ext cx="6577957" cy="3482427"/>
            <a:chOff x="2062517" y="2247893"/>
            <a:chExt cx="6577957" cy="3482427"/>
          </a:xfrm>
        </p:grpSpPr>
        <p:pic>
          <p:nvPicPr>
            <p:cNvPr id="9" name="Object 8">
              <a:hlinkClick r:id="rId5" action="ppaction://hlinksldjump"/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62517" y="2247893"/>
              <a:ext cx="6577957" cy="3482427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90111" y="384334"/>
            <a:ext cx="4702467" cy="136712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81398" y="1573367"/>
            <a:ext cx="10865787" cy="140655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81398" y="5681354"/>
            <a:ext cx="10865787" cy="1406555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501326" y="1573367"/>
            <a:ext cx="10865787" cy="1406555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469677" y="2770649"/>
            <a:ext cx="3760958" cy="2693015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052382" y="2867611"/>
            <a:ext cx="3472939" cy="2254653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469677" y="6966658"/>
            <a:ext cx="3904358" cy="181627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645241" y="6384632"/>
            <a:ext cx="6577957" cy="3482427"/>
            <a:chOff x="9645241" y="6384632"/>
            <a:chExt cx="6577957" cy="3482427"/>
          </a:xfrm>
        </p:grpSpPr>
        <p:pic>
          <p:nvPicPr>
            <p:cNvPr id="19" name="Object 18">
              <a:hlinkClick r:id="rId13" action="ppaction://hlinksldjump"/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645241" y="6384632"/>
              <a:ext cx="6577957" cy="3482427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501326" y="5710105"/>
            <a:ext cx="10865787" cy="1406555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0052382" y="7004353"/>
            <a:ext cx="3817872" cy="93953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362233" y="-150761"/>
            <a:ext cx="2043395" cy="173335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2790" y="172116"/>
            <a:ext cx="7679234" cy="199323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53939" y="1869108"/>
            <a:ext cx="17777836" cy="95505"/>
            <a:chOff x="253939" y="1869108"/>
            <a:chExt cx="17777836" cy="9550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253939" y="1869108"/>
              <a:ext cx="17777836" cy="95505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2687935" y="-1606785"/>
            <a:ext cx="13439976" cy="1559464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773479" y="2896042"/>
            <a:ext cx="10258296" cy="6407805"/>
            <a:chOff x="7773479" y="2896042"/>
            <a:chExt cx="10258296" cy="640780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773479" y="2896042"/>
              <a:ext cx="10258296" cy="6407805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72B519CC-FCCF-5337-8C60-7F4A72114509}"/>
              </a:ext>
            </a:extLst>
          </p:cNvPr>
          <p:cNvSpPr txBox="1"/>
          <p:nvPr/>
        </p:nvSpPr>
        <p:spPr>
          <a:xfrm>
            <a:off x="2286000" y="7987504"/>
            <a:ext cx="48750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hlinkClick r:id="rId7"/>
              </a:rPr>
              <a:t>https://github.com/hjs0913/SSU</a:t>
            </a:r>
            <a:endParaRPr lang="ko-KR" alt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84A157-929E-4C8F-68A6-A140CDD3A9C6}"/>
              </a:ext>
            </a:extLst>
          </p:cNvPr>
          <p:cNvSpPr txBox="1"/>
          <p:nvPr/>
        </p:nvSpPr>
        <p:spPr>
          <a:xfrm>
            <a:off x="2253018" y="9105900"/>
            <a:ext cx="50790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hlinkClick r:id="rId8"/>
              </a:rPr>
              <a:t>https://www.youtube.com/watch?v=QtUVavobUL8</a:t>
            </a:r>
            <a:r>
              <a:rPr lang="en-US" altLang="ko-KR" sz="2400" dirty="0"/>
              <a:t> </a:t>
            </a:r>
            <a:endParaRPr lang="ko-KR" altLang="en-US" sz="24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362233" y="-150761"/>
            <a:ext cx="2043395" cy="173335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53939" y="1262710"/>
            <a:ext cx="17777836" cy="95505"/>
            <a:chOff x="253939" y="1262710"/>
            <a:chExt cx="17777836" cy="9550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253939" y="1262710"/>
              <a:ext cx="17777836" cy="95505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0733" y="320647"/>
            <a:ext cx="7048035" cy="109639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85369" y="1569002"/>
            <a:ext cx="3878289" cy="821079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23882" y="6062000"/>
            <a:ext cx="2609841" cy="82107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740003" y="7103651"/>
            <a:ext cx="7304263" cy="89361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740003" y="8271384"/>
            <a:ext cx="7571292" cy="182335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88017" y="6859841"/>
            <a:ext cx="8688809" cy="3425873"/>
            <a:chOff x="688017" y="6859841"/>
            <a:chExt cx="8688809" cy="342587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88017" y="6859841"/>
              <a:ext cx="8688809" cy="3425873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63951" y="2236477"/>
            <a:ext cx="11577196" cy="366581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4159627" y="4000706"/>
            <a:ext cx="3591673" cy="1323336"/>
            <a:chOff x="14159627" y="4000706"/>
            <a:chExt cx="3591673" cy="132333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159627" y="4000706"/>
              <a:ext cx="3591673" cy="132333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145631" y="5450307"/>
            <a:ext cx="3633602" cy="1360527"/>
            <a:chOff x="14145631" y="5450307"/>
            <a:chExt cx="3633602" cy="136052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145631" y="5450307"/>
              <a:ext cx="3633602" cy="136052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108402" y="1409090"/>
            <a:ext cx="3736052" cy="2467626"/>
            <a:chOff x="14108402" y="1409090"/>
            <a:chExt cx="3736052" cy="2467626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4108402" y="1409090"/>
              <a:ext cx="3736052" cy="2467626"/>
            </a:xfrm>
            <a:prstGeom prst="rect">
              <a:avLst/>
            </a:prstGeom>
          </p:spPr>
        </p:pic>
      </p:grp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6C14B474-2FA7-6944-AE5F-6C775049B9E6}"/>
              </a:ext>
            </a:extLst>
          </p:cNvPr>
          <p:cNvCxnSpPr/>
          <p:nvPr/>
        </p:nvCxnSpPr>
        <p:spPr>
          <a:xfrm>
            <a:off x="4267200" y="1943100"/>
            <a:ext cx="9525000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B8949B7-7F3F-646E-C6F8-D8AA6EBBA603}"/>
              </a:ext>
            </a:extLst>
          </p:cNvPr>
          <p:cNvCxnSpPr>
            <a:cxnSpLocks/>
          </p:cNvCxnSpPr>
          <p:nvPr/>
        </p:nvCxnSpPr>
        <p:spPr>
          <a:xfrm>
            <a:off x="8223942" y="4686300"/>
            <a:ext cx="5720658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id="{DA134D74-E4B0-909E-20C2-50922137D875}"/>
              </a:ext>
            </a:extLst>
          </p:cNvPr>
          <p:cNvCxnSpPr/>
          <p:nvPr/>
        </p:nvCxnSpPr>
        <p:spPr>
          <a:xfrm>
            <a:off x="6248400" y="5143500"/>
            <a:ext cx="7772400" cy="1143000"/>
          </a:xfrm>
          <a:prstGeom prst="bentConnector3">
            <a:avLst>
              <a:gd name="adj1" fmla="val 88630"/>
            </a:avLst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62745" y="2215852"/>
            <a:ext cx="5627768" cy="50151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362233" y="-150761"/>
            <a:ext cx="2043395" cy="173335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53939" y="1262710"/>
            <a:ext cx="17777836" cy="95505"/>
            <a:chOff x="253939" y="1262710"/>
            <a:chExt cx="17777836" cy="9550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253939" y="1262710"/>
              <a:ext cx="17777836" cy="95505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0733" y="313514"/>
            <a:ext cx="6607025" cy="1223254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32269" y="1569002"/>
            <a:ext cx="3372060" cy="90732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090261" y="1569002"/>
            <a:ext cx="2590041" cy="907327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120737" y="2297930"/>
            <a:ext cx="6279120" cy="947511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157131" y="7876582"/>
            <a:ext cx="7640120" cy="88951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F0A21C6-8C14-7AF5-6AF5-A3A03DE17FBC}"/>
              </a:ext>
            </a:extLst>
          </p:cNvPr>
          <p:cNvSpPr txBox="1"/>
          <p:nvPr/>
        </p:nvSpPr>
        <p:spPr>
          <a:xfrm>
            <a:off x="10171916" y="3167601"/>
            <a:ext cx="6705600" cy="470898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my_id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99999;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my_element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6;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my_lv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19;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my_name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12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</a:t>
            </a:r>
            <a:r>
              <a:rPr lang="ko-KR" altLang="en-US" sz="12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타락한 개구리</a:t>
            </a:r>
            <a:r>
              <a:rPr lang="en-US" altLang="ko-KR" sz="12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my_hp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120000;</a:t>
            </a:r>
          </a:p>
          <a:p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my_physical_attack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180;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my_magical_attck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0;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my_physical_defence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300;</a:t>
            </a:r>
          </a:p>
          <a:p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my_magical_defence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130;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my_basic_attack_factor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10;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my_defence_factor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0.0002;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my_x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0;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my_y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0;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my_z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0;</a:t>
            </a:r>
          </a:p>
          <a:p>
            <a:endParaRPr lang="en-US" altLang="ko-KR" sz="12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min_x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1900;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max_x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2200;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min_z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3080;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max_z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3380;</a:t>
            </a:r>
          </a:p>
          <a:p>
            <a:endParaRPr lang="ko-KR" altLang="en-US" sz="12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function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set_uid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(id, x, y, z)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my_id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id;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my_x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x;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my_y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y;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my_z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z;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</a:t>
            </a:r>
            <a:r>
              <a:rPr lang="en-US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return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my_element,my_lv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my_name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my_hp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my_physical_attack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my_magical_attck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my_physical_defence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my_magical_defence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my_basic_attack_factor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   	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my_defence_factor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End</a:t>
            </a:r>
          </a:p>
          <a:p>
            <a:endParaRPr lang="en-US" altLang="ko-KR" sz="1200" dirty="0">
              <a:solidFill>
                <a:srgbClr val="0000FF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function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event_npc_move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(player)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player_x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1200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API_get_x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(player);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player_z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1200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API_get_z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(player);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x = </a:t>
            </a:r>
            <a:r>
              <a:rPr lang="en-US" altLang="ko-KR" sz="1200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API_get_x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my_id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 </a:t>
            </a:r>
            <a:r>
              <a:rPr lang="pl-PL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z = </a:t>
            </a:r>
            <a:r>
              <a:rPr lang="pl-PL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API_get_z</a:t>
            </a:r>
            <a:r>
              <a:rPr lang="pl-PL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(my_id);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</a:t>
            </a:r>
            <a:r>
              <a:rPr lang="en-US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if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1200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math.abs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my_x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- x) &gt; 120) or (</a:t>
            </a:r>
            <a:r>
              <a:rPr lang="en-US" altLang="ko-KR" sz="1200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math.abs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my_z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- z) &gt; 120) </a:t>
            </a:r>
            <a:r>
              <a:rPr lang="en-US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then</a:t>
            </a:r>
            <a:endParaRPr lang="en-US" altLang="ko-KR" sz="12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</a:t>
            </a:r>
            <a:r>
              <a:rPr lang="en-US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return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false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</a:t>
            </a:r>
            <a:r>
              <a:rPr lang="en-US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else</a:t>
            </a:r>
            <a:endParaRPr lang="en-US" altLang="ko-KR" sz="12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ko-KR" altLang="en-US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</a:t>
            </a:r>
            <a:r>
              <a:rPr lang="en-US" altLang="ko-KR" sz="12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-- </a:t>
            </a:r>
            <a:r>
              <a:rPr lang="ko-KR" altLang="en-US" sz="1200" dirty="0" err="1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쫒아가는</a:t>
            </a:r>
            <a:r>
              <a:rPr lang="ko-KR" altLang="en-US" sz="12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것은 </a:t>
            </a:r>
            <a:r>
              <a:rPr lang="en-US" altLang="ko-KR" sz="12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</a:t>
            </a:r>
            <a:r>
              <a:rPr lang="ko-KR" altLang="en-US" sz="12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로 짠다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</a:t>
            </a:r>
            <a:r>
              <a:rPr lang="en-US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return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true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</a:t>
            </a:r>
            <a:r>
              <a:rPr lang="en-US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end</a:t>
            </a:r>
            <a:endParaRPr lang="en-US" altLang="ko-KR" sz="12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end</a:t>
            </a:r>
          </a:p>
          <a:p>
            <a:endParaRPr lang="en-US" altLang="ko-KR" sz="1200" dirty="0">
              <a:solidFill>
                <a:srgbClr val="0000FF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5D56244-90F4-5509-43E4-2460F0CDE561}"/>
              </a:ext>
            </a:extLst>
          </p:cNvPr>
          <p:cNvSpPr/>
          <p:nvPr/>
        </p:nvSpPr>
        <p:spPr>
          <a:xfrm>
            <a:off x="10171916" y="4088385"/>
            <a:ext cx="4361820" cy="290836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E4102781-F1AA-8F27-EEC0-6E5EAD6840B9}"/>
              </a:ext>
            </a:extLst>
          </p:cNvPr>
          <p:cNvSpPr/>
          <p:nvPr/>
        </p:nvSpPr>
        <p:spPr>
          <a:xfrm>
            <a:off x="15691015" y="6552263"/>
            <a:ext cx="457200" cy="129304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A202F3F-403B-260A-536D-DFE86E3DE01A}"/>
              </a:ext>
            </a:extLst>
          </p:cNvPr>
          <p:cNvSpPr/>
          <p:nvPr/>
        </p:nvSpPr>
        <p:spPr>
          <a:xfrm>
            <a:off x="10266536" y="5692841"/>
            <a:ext cx="5257800" cy="2041459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CBA9F30-2804-E0E8-A420-76D35B7BAEE8}"/>
              </a:ext>
            </a:extLst>
          </p:cNvPr>
          <p:cNvSpPr txBox="1"/>
          <p:nvPr/>
        </p:nvSpPr>
        <p:spPr>
          <a:xfrm>
            <a:off x="862745" y="3607672"/>
            <a:ext cx="8797982" cy="63709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my_id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99999;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my_element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0;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my_lv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100;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my_name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12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</a:t>
            </a:r>
            <a:r>
              <a:rPr lang="ko-KR" altLang="en-US" sz="12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가이아</a:t>
            </a:r>
            <a:r>
              <a:rPr lang="en-US" altLang="ko-KR" sz="12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my_hp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1000000;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my_physical_attack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350;</a:t>
            </a:r>
          </a:p>
          <a:p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my_magical_attck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400;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my_physical_defence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500;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my_magical_defence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350;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my_basic_attack_factor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50;</a:t>
            </a:r>
          </a:p>
          <a:p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my_defence_factor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0.0018;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my_x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300;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my_y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0;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my_z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300;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p1_first_position_x = 0; p1_first_position_z = 0; p1_second_position_x = 0; p1_second_position_z = 0;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p1_third_position_x = 0; p1_third_position_z = 0; p1_fourth_position_x = 0; p1_fourth_position_z = 0;</a:t>
            </a:r>
          </a:p>
          <a:p>
            <a:endParaRPr lang="ko-KR" altLang="en-US" sz="12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function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set_uid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(id)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my_id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id;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</a:t>
            </a:r>
            <a:r>
              <a:rPr lang="en-US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return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my_element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my_lv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my_name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my_hp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my_physical_attack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my_magical_attck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my_physical_defence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my_magical_defence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my_basic_attack_factor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my_defence_factor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End</a:t>
            </a:r>
          </a:p>
          <a:p>
            <a:endParaRPr lang="en-US" altLang="ko-KR" sz="1200" dirty="0">
              <a:solidFill>
                <a:srgbClr val="0000FF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function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pattern_one_set_position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(x, z,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look_x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look_z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right_x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right_z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p1_first_position_x = x +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look_x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*50; </a:t>
            </a:r>
            <a:r>
              <a:rPr lang="pl-PL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p1_first_position_z = z + look_z*50;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p1_second_position_x = x -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look_x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*50; </a:t>
            </a:r>
            <a:r>
              <a:rPr lang="pl-PL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p1_second_position_z = z - look_z*50;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p1_third_position_x = x +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right_x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*50; p1_third_position_z = z +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right_z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*50;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p1_fourth_position_x = x -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right_x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*50; p1_fourth_position_z = z -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right_z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*50;</a:t>
            </a:r>
            <a:endParaRPr lang="ko-KR" altLang="en-US" sz="12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return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p1_first_position_x, p1_first_position_z, p1_second_position_x, p1_second_position_z,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p1_third_position_x, p1_third_position_z, p1_fourth_position_x, p1_fourth_position_z;</a:t>
            </a:r>
          </a:p>
          <a:p>
            <a:r>
              <a:rPr lang="en-US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end</a:t>
            </a:r>
            <a:endParaRPr lang="en-US" altLang="ko-KR" sz="12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endParaRPr lang="ko-KR" altLang="en-US" sz="12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function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pattern_one_set_damage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(player)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player_x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1200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API_get_x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(player);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player_z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1200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API_get_z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(player);</a:t>
            </a:r>
            <a:endParaRPr lang="ko-KR" altLang="en-US" sz="12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dis1=</a:t>
            </a:r>
            <a:r>
              <a:rPr lang="en-US" altLang="ko-KR" sz="1200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math.sqrt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200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math.pow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((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player_x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- p1_first_position_x),2) + </a:t>
            </a:r>
            <a:r>
              <a:rPr lang="en-US" altLang="ko-KR" sz="1200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math.pow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((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player_z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- p1_first_position_z),2));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dis2=</a:t>
            </a:r>
            <a:r>
              <a:rPr lang="en-US" altLang="ko-KR" sz="1200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math.sqrt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200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math.pow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((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player_x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- p1_second_position_x),2)+</a:t>
            </a:r>
            <a:r>
              <a:rPr lang="en-US" altLang="ko-KR" sz="1200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math.pow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((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player_z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- p1_second_position_z),2));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dis3=</a:t>
            </a:r>
            <a:r>
              <a:rPr lang="en-US" altLang="ko-KR" sz="1200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math.sqrt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200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math.pow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((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player_x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- p1_third_position_x),2)+</a:t>
            </a:r>
            <a:r>
              <a:rPr lang="en-US" altLang="ko-KR" sz="1200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math.pow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((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player_z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- p1_third_position_z), 2));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dis4=</a:t>
            </a:r>
            <a:r>
              <a:rPr lang="en-US" altLang="ko-KR" sz="1200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math.sqrt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200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math.pow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((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player_x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- p1_fourth_position_x),2)+</a:t>
            </a:r>
            <a:r>
              <a:rPr lang="en-US" altLang="ko-KR" sz="1200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math.pow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((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player_z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- p1_fourth_position_z), 2));</a:t>
            </a:r>
            <a:endParaRPr lang="ko-KR" altLang="en-US" sz="12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p_hp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1200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API_get_hp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(player);</a:t>
            </a:r>
            <a:endParaRPr lang="ko-KR" altLang="en-US" sz="12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if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((dis1 &lt; 20) or (dis2 &lt; 20) or (dis3 &lt; 20) or (dis4 &lt; 20)) </a:t>
            </a:r>
            <a:r>
              <a:rPr lang="en-US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then</a:t>
            </a:r>
            <a:endParaRPr lang="en-US" altLang="ko-KR" sz="12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return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p_hp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- 2000;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else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return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p_hp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end</a:t>
            </a:r>
            <a:endParaRPr lang="en-US" altLang="ko-KR" sz="12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end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pic>
        <p:nvPicPr>
          <p:cNvPr id="18" name="Object 9">
            <a:extLst>
              <a:ext uri="{FF2B5EF4-FFF2-40B4-BE49-F238E27FC236}">
                <a16:creationId xmlns:a16="http://schemas.microsoft.com/office/drawing/2014/main" id="{E55ACA23-B391-149B-E7E9-5F1946FECD98}"/>
              </a:ext>
            </a:extLst>
          </p:cNvPr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32269" y="2639255"/>
            <a:ext cx="5196844" cy="947416"/>
          </a:xfrm>
          <a:prstGeom prst="rect">
            <a:avLst/>
          </a:prstGeom>
        </p:spPr>
      </p:pic>
      <p:sp>
        <p:nvSpPr>
          <p:cNvPr id="21" name="오른쪽 중괄호 20">
            <a:extLst>
              <a:ext uri="{FF2B5EF4-FFF2-40B4-BE49-F238E27FC236}">
                <a16:creationId xmlns:a16="http://schemas.microsoft.com/office/drawing/2014/main" id="{AE44C8A4-2E54-3B60-EFEC-49609A1C65C4}"/>
              </a:ext>
            </a:extLst>
          </p:cNvPr>
          <p:cNvSpPr/>
          <p:nvPr/>
        </p:nvSpPr>
        <p:spPr>
          <a:xfrm>
            <a:off x="7959707" y="5905500"/>
            <a:ext cx="650893" cy="1447800"/>
          </a:xfrm>
          <a:prstGeom prst="rightBrace">
            <a:avLst>
              <a:gd name="adj1" fmla="val 8333"/>
              <a:gd name="adj2" fmla="val 19835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오른쪽 중괄호 22">
            <a:extLst>
              <a:ext uri="{FF2B5EF4-FFF2-40B4-BE49-F238E27FC236}">
                <a16:creationId xmlns:a16="http://schemas.microsoft.com/office/drawing/2014/main" id="{4384307C-7EF9-2243-34A4-79A54A3BFBDA}"/>
              </a:ext>
            </a:extLst>
          </p:cNvPr>
          <p:cNvSpPr/>
          <p:nvPr/>
        </p:nvSpPr>
        <p:spPr>
          <a:xfrm>
            <a:off x="9257842" y="7747378"/>
            <a:ext cx="650893" cy="2044321"/>
          </a:xfrm>
          <a:prstGeom prst="rightBrace">
            <a:avLst>
              <a:gd name="adj1" fmla="val 8333"/>
              <a:gd name="adj2" fmla="val 93270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Object 15">
            <a:extLst>
              <a:ext uri="{FF2B5EF4-FFF2-40B4-BE49-F238E27FC236}">
                <a16:creationId xmlns:a16="http://schemas.microsoft.com/office/drawing/2014/main" id="{B34ED903-01B7-BA30-73C5-B33B86D143DE}"/>
              </a:ext>
            </a:extLst>
          </p:cNvPr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897756" y="9506271"/>
            <a:ext cx="5626580" cy="367791"/>
          </a:xfrm>
          <a:prstGeom prst="rect">
            <a:avLst/>
          </a:prstGeom>
        </p:spPr>
      </p:pic>
      <p:pic>
        <p:nvPicPr>
          <p:cNvPr id="25" name="Object 14">
            <a:extLst>
              <a:ext uri="{FF2B5EF4-FFF2-40B4-BE49-F238E27FC236}">
                <a16:creationId xmlns:a16="http://schemas.microsoft.com/office/drawing/2014/main" id="{BD4A261A-DB07-20AF-8789-17803E8BF380}"/>
              </a:ext>
            </a:extLst>
          </p:cNvPr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364601" y="6287140"/>
            <a:ext cx="1319190" cy="684520"/>
          </a:xfrm>
          <a:prstGeom prst="rect">
            <a:avLst/>
          </a:prstGeom>
        </p:spPr>
      </p:pic>
      <p:pic>
        <p:nvPicPr>
          <p:cNvPr id="26" name="Object 13">
            <a:extLst>
              <a:ext uri="{FF2B5EF4-FFF2-40B4-BE49-F238E27FC236}">
                <a16:creationId xmlns:a16="http://schemas.microsoft.com/office/drawing/2014/main" id="{EC620EFB-7D49-0F03-CF67-8A9CC5994BB5}"/>
              </a:ext>
            </a:extLst>
          </p:cNvPr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6158141" y="6433761"/>
            <a:ext cx="1873634" cy="366308"/>
          </a:xfrm>
          <a:prstGeom prst="rect">
            <a:avLst/>
          </a:prstGeom>
        </p:spPr>
      </p:pic>
      <p:pic>
        <p:nvPicPr>
          <p:cNvPr id="27" name="Object 11">
            <a:extLst>
              <a:ext uri="{FF2B5EF4-FFF2-40B4-BE49-F238E27FC236}">
                <a16:creationId xmlns:a16="http://schemas.microsoft.com/office/drawing/2014/main" id="{3BCE3335-69C5-EBE5-8B6A-35040432BF4E}"/>
              </a:ext>
            </a:extLst>
          </p:cNvPr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4533736" y="4062330"/>
            <a:ext cx="3269999" cy="37481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84486" y="3235955"/>
            <a:ext cx="3603232" cy="5674249"/>
            <a:chOff x="1384486" y="3235955"/>
            <a:chExt cx="3603232" cy="567424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4486" y="3235955"/>
              <a:ext cx="3603232" cy="567424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33693" y="8872110"/>
            <a:ext cx="5662958" cy="136597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527665" y="2521380"/>
            <a:ext cx="5601936" cy="840126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558144" y="8079392"/>
            <a:ext cx="9569405" cy="137956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582298" y="3235955"/>
            <a:ext cx="6204512" cy="4881527"/>
            <a:chOff x="8582298" y="3235955"/>
            <a:chExt cx="6204512" cy="488152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582298" y="3235955"/>
              <a:ext cx="6204512" cy="4881527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362233" y="-150761"/>
            <a:ext cx="2043395" cy="173335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53939" y="1262710"/>
            <a:ext cx="17777836" cy="95505"/>
            <a:chOff x="253939" y="1262710"/>
            <a:chExt cx="17777836" cy="9550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0800000">
              <a:off x="253939" y="1262710"/>
              <a:ext cx="17777836" cy="95505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0733" y="320647"/>
            <a:ext cx="4970701" cy="1077349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32270" y="2521380"/>
            <a:ext cx="5601936" cy="840126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910424" y="1278749"/>
            <a:ext cx="4224035" cy="1125816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527665" y="9369773"/>
            <a:ext cx="8593139" cy="937130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70258" y="1298287"/>
            <a:ext cx="10175282" cy="137790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4005807" y="-715764"/>
            <a:ext cx="18677197" cy="1433159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254058" y="1950302"/>
            <a:ext cx="7794457" cy="8082631"/>
            <a:chOff x="10254058" y="1950302"/>
            <a:chExt cx="7794457" cy="808263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254058" y="1950302"/>
              <a:ext cx="7794457" cy="8082631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362192" y="-150761"/>
            <a:ext cx="2052918" cy="1733356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2790" y="172117"/>
            <a:ext cx="10621454" cy="195513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53939" y="1869108"/>
            <a:ext cx="17777836" cy="95505"/>
            <a:chOff x="253939" y="1869108"/>
            <a:chExt cx="17777836" cy="9550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253939" y="1869108"/>
              <a:ext cx="17777836" cy="95505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92A26E2A-AFE1-FD2E-B4E4-282A07762932}"/>
              </a:ext>
            </a:extLst>
          </p:cNvPr>
          <p:cNvSpPr txBox="1"/>
          <p:nvPr/>
        </p:nvSpPr>
        <p:spPr>
          <a:xfrm>
            <a:off x="2209800" y="9176469"/>
            <a:ext cx="762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hlinkClick r:id="rId7"/>
              </a:rPr>
              <a:t>https://github.com/Asias-ara/2021-2GameServer-TermProject</a:t>
            </a:r>
            <a:endParaRPr lang="ko-KR" altLang="en-US" sz="24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5369" y="1341636"/>
            <a:ext cx="5340079" cy="89726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53939" y="2041074"/>
            <a:ext cx="8748998" cy="4030124"/>
            <a:chOff x="253939" y="2041074"/>
            <a:chExt cx="8748998" cy="403012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3939" y="2041074"/>
              <a:ext cx="8748998" cy="4030124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362192" y="-150761"/>
            <a:ext cx="2052918" cy="173335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53939" y="1262710"/>
            <a:ext cx="17777836" cy="95505"/>
            <a:chOff x="253939" y="1262710"/>
            <a:chExt cx="17777836" cy="9550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253939" y="1262710"/>
              <a:ext cx="17777836" cy="95505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0733" y="320647"/>
            <a:ext cx="1586882" cy="1039254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57944" y="8399992"/>
            <a:ext cx="17607520" cy="1504853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074288" y="1341640"/>
            <a:ext cx="2981593" cy="897269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61753" y="6154201"/>
            <a:ext cx="16978835" cy="1377901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31278" y="7721030"/>
            <a:ext cx="4983355" cy="89726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61E1BD3-0652-9F58-D06E-F5D0BE59A696}"/>
              </a:ext>
            </a:extLst>
          </p:cNvPr>
          <p:cNvSpPr txBox="1"/>
          <p:nvPr/>
        </p:nvSpPr>
        <p:spPr>
          <a:xfrm>
            <a:off x="9160474" y="2070977"/>
            <a:ext cx="7859935" cy="39703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class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4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Npc</a:t>
            </a:r>
            <a:endParaRPr lang="en-US" altLang="ko-KR" sz="14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r>
              <a:rPr lang="en-US" altLang="ko-KR" sz="14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protected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</a:t>
            </a:r>
          </a:p>
          <a:p>
            <a:pPr lvl="1"/>
            <a:r>
              <a:rPr lang="en-US" altLang="ko-KR" sz="1400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char</a:t>
            </a:r>
            <a:r>
              <a:rPr lang="en-US" altLang="ko-KR" sz="14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_name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[MAX_NAME_SIZE];</a:t>
            </a:r>
          </a:p>
          <a:p>
            <a:pPr lvl="1"/>
            <a:r>
              <a:rPr lang="en-US" altLang="ko-KR" sz="1400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14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_id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pPr lvl="1"/>
            <a:r>
              <a:rPr lang="en-US" altLang="ko-KR" sz="1400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14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_hp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pPr lvl="1"/>
            <a:r>
              <a:rPr lang="en-US" altLang="ko-KR" sz="1400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14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_maxhp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pPr lvl="1"/>
            <a:r>
              <a:rPr lang="en-US" altLang="ko-KR" sz="1400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short</a:t>
            </a:r>
            <a:r>
              <a:rPr lang="en-US" altLang="ko-KR" sz="14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_lv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pPr lvl="1"/>
            <a:r>
              <a:rPr lang="en-US" altLang="ko-KR" sz="1400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14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_exp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pPr lvl="1"/>
            <a:r>
              <a:rPr lang="en-US" altLang="ko-KR" sz="1400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short</a:t>
            </a:r>
            <a:r>
              <a:rPr lang="en-US" altLang="ko-KR" sz="14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_x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_y;</a:t>
            </a:r>
          </a:p>
          <a:p>
            <a:pPr lvl="1"/>
            <a:r>
              <a:rPr lang="en-US" altLang="ko-KR" sz="14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TRIBE</a:t>
            </a:r>
            <a:r>
              <a:rPr lang="en-US" altLang="ko-KR" sz="14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_tribe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  <a:endParaRPr lang="ko-KR" altLang="en-US" sz="14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lvl="1"/>
            <a:r>
              <a:rPr lang="en-US" altLang="ko-KR" sz="14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STATE</a:t>
            </a:r>
            <a:r>
              <a:rPr lang="en-US" altLang="ko-KR" sz="14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_state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pPr lvl="1"/>
            <a:r>
              <a:rPr lang="en-US" altLang="ko-KR" sz="14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atomic_bool</a:t>
            </a:r>
            <a:r>
              <a:rPr lang="en-US" altLang="ko-KR" sz="14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_active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  <a:r>
              <a:rPr lang="en-US" altLang="ko-KR" sz="14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 NPC</a:t>
            </a:r>
            <a:r>
              <a:rPr lang="ko-KR" altLang="en-US" sz="14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가 가만히 </a:t>
            </a:r>
            <a:r>
              <a:rPr lang="ko-KR" altLang="en-US" sz="1400" dirty="0" err="1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안있고</a:t>
            </a:r>
            <a:r>
              <a:rPr lang="ko-KR" altLang="en-US" sz="14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ko-KR" altLang="en-US" sz="1400" dirty="0" err="1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움직일때</a:t>
            </a:r>
            <a:endParaRPr lang="ko-KR" altLang="en-US" sz="14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endParaRPr lang="ko-KR" altLang="en-US" sz="14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4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public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</a:t>
            </a:r>
          </a:p>
          <a:p>
            <a:pPr lvl="1"/>
            <a:r>
              <a:rPr lang="en-US" altLang="ko-KR" sz="14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mutex</a:t>
            </a:r>
            <a:r>
              <a:rPr lang="en-US" altLang="ko-KR" sz="14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state_lock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pPr lvl="1"/>
            <a:r>
              <a:rPr lang="en-US" altLang="ko-KR" sz="14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mutex</a:t>
            </a:r>
            <a:r>
              <a:rPr lang="en-US" altLang="ko-KR" sz="14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lua_lock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pPr lvl="1"/>
            <a:r>
              <a:rPr lang="en-US" altLang="ko-KR" sz="14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lua_State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* L;</a:t>
            </a:r>
            <a:endParaRPr lang="ko-KR" altLang="en-US" sz="14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362192" y="-150761"/>
            <a:ext cx="2052918" cy="173335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53939" y="1262710"/>
            <a:ext cx="17777836" cy="95505"/>
            <a:chOff x="253939" y="1262710"/>
            <a:chExt cx="17777836" cy="9550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253939" y="1262710"/>
              <a:ext cx="17777836" cy="95505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0733" y="320647"/>
            <a:ext cx="3154520" cy="103925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06704" y="2373252"/>
            <a:ext cx="5655622" cy="818493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83509" y="6839028"/>
            <a:ext cx="4495800" cy="36702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43799" y="2999929"/>
            <a:ext cx="6603949" cy="50115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48828" y="7206052"/>
            <a:ext cx="5236487" cy="1893766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48828" y="9033070"/>
            <a:ext cx="13250498" cy="659260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48829" y="1346922"/>
            <a:ext cx="16295783" cy="1271155"/>
          </a:xfrm>
          <a:prstGeom prst="rect">
            <a:avLst/>
          </a:prstGeom>
        </p:spPr>
      </p:pic>
      <p:pic>
        <p:nvPicPr>
          <p:cNvPr id="3" name="Object 10">
            <a:extLst>
              <a:ext uri="{FF2B5EF4-FFF2-40B4-BE49-F238E27FC236}">
                <a16:creationId xmlns:a16="http://schemas.microsoft.com/office/drawing/2014/main" id="{C11DBFF2-6269-ACA7-6E8C-72A2003FDCC2}"/>
              </a:ext>
            </a:extLst>
          </p:cNvPr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12039" y="3391617"/>
            <a:ext cx="1859692" cy="501511"/>
          </a:xfrm>
          <a:prstGeom prst="rect">
            <a:avLst/>
          </a:prstGeom>
        </p:spPr>
      </p:pic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B8867410-2C4B-ADB7-DCC7-C5D0F86D72BF}"/>
              </a:ext>
            </a:extLst>
          </p:cNvPr>
          <p:cNvSpPr txBox="1">
            <a:spLocks/>
          </p:cNvSpPr>
          <p:nvPr/>
        </p:nvSpPr>
        <p:spPr>
          <a:xfrm>
            <a:off x="395793" y="3991702"/>
            <a:ext cx="7872372" cy="283415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ALTER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PROCEDURE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[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dbo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1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search_player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</a:p>
          <a:p>
            <a:pPr algn="l"/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@param </a:t>
            </a: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endParaRPr lang="en-US" altLang="ko-KR" sz="1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algn="l"/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AS</a:t>
            </a:r>
            <a:endParaRPr lang="en-US" altLang="ko-KR" sz="1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algn="l"/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BEGIN</a:t>
            </a:r>
            <a:endParaRPr lang="en-US" altLang="ko-KR" sz="1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algn="l"/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SET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NOCOUNT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ON</a:t>
            </a:r>
            <a:r>
              <a:rPr lang="en-US" altLang="ko-KR" sz="1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  <a:endParaRPr lang="en-US" altLang="ko-KR" sz="1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algn="l"/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SELECT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p_id</a:t>
            </a:r>
            <a:r>
              <a:rPr lang="en-US" altLang="ko-KR" sz="1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p_name</a:t>
            </a:r>
            <a:r>
              <a:rPr lang="en-US" altLang="ko-KR" sz="1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p_x</a:t>
            </a:r>
            <a:r>
              <a:rPr lang="en-US" altLang="ko-KR" sz="1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p_y</a:t>
            </a:r>
            <a:r>
              <a:rPr lang="en-US" altLang="ko-KR" sz="1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p_hp</a:t>
            </a:r>
            <a:r>
              <a:rPr lang="en-US" altLang="ko-KR" sz="1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p_lv</a:t>
            </a:r>
            <a:r>
              <a:rPr lang="en-US" altLang="ko-KR" sz="1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p_exp</a:t>
            </a:r>
            <a:r>
              <a:rPr lang="en-US" altLang="ko-KR" sz="1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p_maxhp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	</a:t>
            </a: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FROM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player_data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WHERE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p_id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@param</a:t>
            </a:r>
          </a:p>
          <a:p>
            <a:pPr algn="l"/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END</a:t>
            </a:r>
            <a:endParaRPr lang="ko-KR" altLang="en-US" sz="2800" dirty="0"/>
          </a:p>
        </p:txBody>
      </p:sp>
      <p:pic>
        <p:nvPicPr>
          <p:cNvPr id="15" name="Object 11">
            <a:extLst>
              <a:ext uri="{FF2B5EF4-FFF2-40B4-BE49-F238E27FC236}">
                <a16:creationId xmlns:a16="http://schemas.microsoft.com/office/drawing/2014/main" id="{85F9F211-79B0-ED0E-6A75-9A10FE9968AC}"/>
              </a:ext>
            </a:extLst>
          </p:cNvPr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839200" y="3391616"/>
            <a:ext cx="2416101" cy="501511"/>
          </a:xfrm>
          <a:prstGeom prst="rect">
            <a:avLst/>
          </a:prstGeom>
        </p:spPr>
      </p:pic>
      <p:sp>
        <p:nvSpPr>
          <p:cNvPr id="16" name="내용 개체 틀 2">
            <a:extLst>
              <a:ext uri="{FF2B5EF4-FFF2-40B4-BE49-F238E27FC236}">
                <a16:creationId xmlns:a16="http://schemas.microsoft.com/office/drawing/2014/main" id="{A5B563E5-85DE-7DEA-6D41-1A0F18C2342B}"/>
              </a:ext>
            </a:extLst>
          </p:cNvPr>
          <p:cNvSpPr txBox="1">
            <a:spLocks/>
          </p:cNvSpPr>
          <p:nvPr/>
        </p:nvSpPr>
        <p:spPr>
          <a:xfrm>
            <a:off x="8752865" y="3991702"/>
            <a:ext cx="8791336" cy="283415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ALTER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PROCEDURE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[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dbo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1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save_player_info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 </a:t>
            </a:r>
          </a:p>
          <a:p>
            <a:pPr marL="0" indent="0" algn="l">
              <a:buNone/>
            </a:pP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@id_param </a:t>
            </a: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1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</a:t>
            </a:r>
            <a:endParaRPr lang="en-US" altLang="ko-KR" sz="1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marL="0" indent="0" algn="l">
              <a:buNone/>
            </a:pP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@x_param </a:t>
            </a: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1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</a:t>
            </a:r>
            <a:endParaRPr lang="en-US" altLang="ko-KR" sz="1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marL="0" indent="0" algn="l">
              <a:buNone/>
            </a:pP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@y_param </a:t>
            </a: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1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</a:t>
            </a:r>
            <a:endParaRPr lang="en-US" altLang="ko-KR" sz="1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marL="0" indent="0" algn="l">
              <a:buNone/>
            </a:pP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@hp_param </a:t>
            </a: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1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</a:t>
            </a:r>
            <a:endParaRPr lang="en-US" altLang="ko-KR" sz="1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marL="0" indent="0" algn="l">
              <a:buNone/>
            </a:pP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@lv_param </a:t>
            </a: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1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</a:t>
            </a:r>
            <a:endParaRPr lang="en-US" altLang="ko-KR" sz="1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marL="0" indent="0" algn="l">
              <a:buNone/>
            </a:pP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@exp_param </a:t>
            </a: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1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</a:t>
            </a:r>
            <a:endParaRPr lang="en-US" altLang="ko-KR" sz="1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marL="0" indent="0" algn="l">
              <a:buNone/>
            </a:pP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@maxhp_param </a:t>
            </a: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endParaRPr lang="en-US" altLang="ko-KR" sz="1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marL="0" indent="0" algn="l">
              <a:buNone/>
            </a:pP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AS</a:t>
            </a:r>
            <a:endParaRPr lang="en-US" altLang="ko-KR" sz="1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marL="0" indent="0" algn="l">
              <a:buNone/>
            </a:pP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BEGIN</a:t>
            </a:r>
            <a:endParaRPr lang="en-US" altLang="ko-KR" sz="1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marL="0" indent="0" algn="l">
              <a:buNone/>
            </a:pP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SET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NOCOUNT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ON</a:t>
            </a:r>
            <a:r>
              <a:rPr lang="en-US" altLang="ko-KR" sz="1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  <a:endParaRPr lang="ko-KR" altLang="en-US" sz="1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marL="0" indent="0" algn="l">
              <a:buNone/>
            </a:pPr>
            <a:r>
              <a:rPr lang="en-US" altLang="ko-KR" sz="1800" dirty="0">
                <a:solidFill>
                  <a:srgbClr val="FF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UPDATE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player_data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SET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p_x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@x_param</a:t>
            </a:r>
            <a:r>
              <a:rPr lang="en-US" altLang="ko-KR" sz="1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p_y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@y_param</a:t>
            </a:r>
            <a:r>
              <a:rPr lang="en-US" altLang="ko-KR" sz="1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p_hp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@hp_param</a:t>
            </a:r>
            <a:r>
              <a:rPr lang="en-US" altLang="ko-KR" sz="1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p_lv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@lv_param</a:t>
            </a:r>
            <a:r>
              <a:rPr lang="en-US" altLang="ko-KR" sz="1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p_exp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@exp_param</a:t>
            </a:r>
            <a:r>
              <a:rPr lang="en-US" altLang="ko-KR" sz="1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p_maxhp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@maxhp_param </a:t>
            </a: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WHERE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p_id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@id_param</a:t>
            </a:r>
          </a:p>
          <a:p>
            <a:pPr marL="0" indent="0" algn="l">
              <a:buNone/>
            </a:pP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END</a:t>
            </a:r>
            <a:endParaRPr lang="ko-KR" altLang="en-US" sz="28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</TotalTime>
  <Words>1425</Words>
  <Application>Microsoft Office PowerPoint</Application>
  <PresentationFormat>사용자 지정</PresentationFormat>
  <Paragraphs>100</Paragraphs>
  <Slides>12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6" baseType="lpstr">
      <vt:lpstr>돋움체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김 기윤</cp:lastModifiedBy>
  <cp:revision>2</cp:revision>
  <dcterms:created xsi:type="dcterms:W3CDTF">2022-09-18T23:45:15Z</dcterms:created>
  <dcterms:modified xsi:type="dcterms:W3CDTF">2022-09-18T15:16:09Z</dcterms:modified>
</cp:coreProperties>
</file>